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17"/>
  </p:notesMasterIdLst>
  <p:sldIdLst>
    <p:sldId id="267" r:id="rId2"/>
    <p:sldId id="268" r:id="rId3"/>
    <p:sldId id="270" r:id="rId4"/>
    <p:sldId id="288" r:id="rId5"/>
    <p:sldId id="290" r:id="rId6"/>
    <p:sldId id="295" r:id="rId7"/>
    <p:sldId id="291" r:id="rId8"/>
    <p:sldId id="294" r:id="rId9"/>
    <p:sldId id="296" r:id="rId10"/>
    <p:sldId id="292" r:id="rId11"/>
    <p:sldId id="293" r:id="rId12"/>
    <p:sldId id="289" r:id="rId13"/>
    <p:sldId id="274" r:id="rId14"/>
    <p:sldId id="297" r:id="rId15"/>
    <p:sldId id="298" r:id="rId16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6447"/>
    <a:srgbClr val="FF0066"/>
    <a:srgbClr val="008000"/>
    <a:srgbClr val="FF9900"/>
    <a:srgbClr val="CC0099"/>
    <a:srgbClr val="33CC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>
      <p:cViewPr varScale="1">
        <p:scale>
          <a:sx n="137" d="100"/>
          <a:sy n="137" d="100"/>
        </p:scale>
        <p:origin x="138" y="2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AE9E7-DB2C-4BB5-8016-8F705FA13E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CA15FE-8270-4F44-91D7-88F9F0A80928}">
      <dgm:prSet/>
      <dgm:spPr/>
      <dgm:t>
        <a:bodyPr/>
        <a:lstStyle/>
        <a:p>
          <a:pPr>
            <a:defRPr cap="all"/>
          </a:pPr>
          <a:r>
            <a:rPr lang="en-IN" b="1"/>
            <a:t>Research Paper Published</a:t>
          </a:r>
          <a:endParaRPr lang="en-US"/>
        </a:p>
      </dgm:t>
    </dgm:pt>
    <dgm:pt modelId="{0AD5E317-28C5-4960-9BFF-15F3C061DDE7}" type="parTrans" cxnId="{5200A0CD-D454-4866-B03C-566408233AFD}">
      <dgm:prSet/>
      <dgm:spPr/>
      <dgm:t>
        <a:bodyPr/>
        <a:lstStyle/>
        <a:p>
          <a:endParaRPr lang="en-US"/>
        </a:p>
      </dgm:t>
    </dgm:pt>
    <dgm:pt modelId="{A6720023-8F6A-4554-B63C-CF70FA17B181}" type="sibTrans" cxnId="{5200A0CD-D454-4866-B03C-566408233AFD}">
      <dgm:prSet/>
      <dgm:spPr/>
      <dgm:t>
        <a:bodyPr/>
        <a:lstStyle/>
        <a:p>
          <a:endParaRPr lang="en-US"/>
        </a:p>
      </dgm:t>
    </dgm:pt>
    <dgm:pt modelId="{366FF907-474C-42C2-B9EB-61E02436B839}">
      <dgm:prSet/>
      <dgm:spPr/>
      <dgm:t>
        <a:bodyPr/>
        <a:lstStyle/>
        <a:p>
          <a:pPr>
            <a:defRPr cap="all"/>
          </a:pPr>
          <a:r>
            <a:rPr lang="en-IN" b="1"/>
            <a:t>Patent published</a:t>
          </a:r>
          <a:endParaRPr lang="en-US"/>
        </a:p>
      </dgm:t>
    </dgm:pt>
    <dgm:pt modelId="{C5565FCF-4C04-47EC-BFE7-0DBFDA155C6A}" type="parTrans" cxnId="{9C87A836-E0BA-440F-B6A3-B50B5FC3407A}">
      <dgm:prSet/>
      <dgm:spPr/>
      <dgm:t>
        <a:bodyPr/>
        <a:lstStyle/>
        <a:p>
          <a:endParaRPr lang="en-US"/>
        </a:p>
      </dgm:t>
    </dgm:pt>
    <dgm:pt modelId="{9E082940-838D-49C0-8EA6-E920D61CD69D}" type="sibTrans" cxnId="{9C87A836-E0BA-440F-B6A3-B50B5FC3407A}">
      <dgm:prSet/>
      <dgm:spPr/>
      <dgm:t>
        <a:bodyPr/>
        <a:lstStyle/>
        <a:p>
          <a:endParaRPr lang="en-US"/>
        </a:p>
      </dgm:t>
    </dgm:pt>
    <dgm:pt modelId="{7AD53F49-405D-4500-B002-96496C880724}" type="pres">
      <dgm:prSet presAssocID="{E4DAE9E7-DB2C-4BB5-8016-8F705FA13EA8}" presName="root" presStyleCnt="0">
        <dgm:presLayoutVars>
          <dgm:dir/>
          <dgm:resizeHandles val="exact"/>
        </dgm:presLayoutVars>
      </dgm:prSet>
      <dgm:spPr/>
    </dgm:pt>
    <dgm:pt modelId="{9245324B-3BB2-4EFF-8C25-95A8D6F8C423}" type="pres">
      <dgm:prSet presAssocID="{4ECA15FE-8270-4F44-91D7-88F9F0A80928}" presName="compNode" presStyleCnt="0"/>
      <dgm:spPr/>
    </dgm:pt>
    <dgm:pt modelId="{399DE8F3-9570-4360-8564-C82645E49544}" type="pres">
      <dgm:prSet presAssocID="{4ECA15FE-8270-4F44-91D7-88F9F0A80928}" presName="iconBgRect" presStyleLbl="bgShp" presStyleIdx="0" presStyleCnt="2"/>
      <dgm:spPr/>
    </dgm:pt>
    <dgm:pt modelId="{04F4D213-6598-4A0E-97D0-31F3A60DC8C6}" type="pres">
      <dgm:prSet presAssocID="{4ECA15FE-8270-4F44-91D7-88F9F0A809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571949B-8D40-4F09-8A4A-ADDA44E9C542}" type="pres">
      <dgm:prSet presAssocID="{4ECA15FE-8270-4F44-91D7-88F9F0A80928}" presName="spaceRect" presStyleCnt="0"/>
      <dgm:spPr/>
    </dgm:pt>
    <dgm:pt modelId="{3100DF26-B40E-43BF-B9F4-10186350D682}" type="pres">
      <dgm:prSet presAssocID="{4ECA15FE-8270-4F44-91D7-88F9F0A80928}" presName="textRect" presStyleLbl="revTx" presStyleIdx="0" presStyleCnt="2">
        <dgm:presLayoutVars>
          <dgm:chMax val="1"/>
          <dgm:chPref val="1"/>
        </dgm:presLayoutVars>
      </dgm:prSet>
      <dgm:spPr/>
    </dgm:pt>
    <dgm:pt modelId="{3EDB7F8E-4BF7-4778-80FA-B98203F76C47}" type="pres">
      <dgm:prSet presAssocID="{A6720023-8F6A-4554-B63C-CF70FA17B181}" presName="sibTrans" presStyleCnt="0"/>
      <dgm:spPr/>
    </dgm:pt>
    <dgm:pt modelId="{CDCF96E2-7791-4A7A-9C13-49382A96002D}" type="pres">
      <dgm:prSet presAssocID="{366FF907-474C-42C2-B9EB-61E02436B839}" presName="compNode" presStyleCnt="0"/>
      <dgm:spPr/>
    </dgm:pt>
    <dgm:pt modelId="{5DD9FB50-DA5F-4E29-97B7-75AF4DAF3C86}" type="pres">
      <dgm:prSet presAssocID="{366FF907-474C-42C2-B9EB-61E02436B839}" presName="iconBgRect" presStyleLbl="bgShp" presStyleIdx="1" presStyleCnt="2"/>
      <dgm:spPr/>
    </dgm:pt>
    <dgm:pt modelId="{D9E1B46D-88D3-4889-AA3D-8EB0219C1266}" type="pres">
      <dgm:prSet presAssocID="{366FF907-474C-42C2-B9EB-61E02436B8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747087F-7774-410C-ADC6-2EF1602B81F4}" type="pres">
      <dgm:prSet presAssocID="{366FF907-474C-42C2-B9EB-61E02436B839}" presName="spaceRect" presStyleCnt="0"/>
      <dgm:spPr/>
    </dgm:pt>
    <dgm:pt modelId="{B6D6083C-AA96-4671-91E0-EF5B00273441}" type="pres">
      <dgm:prSet presAssocID="{366FF907-474C-42C2-B9EB-61E02436B83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652714-B657-4720-9F4F-0B4E9EC7B927}" type="presOf" srcId="{4ECA15FE-8270-4F44-91D7-88F9F0A80928}" destId="{3100DF26-B40E-43BF-B9F4-10186350D682}" srcOrd="0" destOrd="0" presId="urn:microsoft.com/office/officeart/2018/5/layout/IconCircleLabelList"/>
    <dgm:cxn modelId="{F2642522-CEF6-4B48-909C-D67B522309EE}" type="presOf" srcId="{E4DAE9E7-DB2C-4BB5-8016-8F705FA13EA8}" destId="{7AD53F49-405D-4500-B002-96496C880724}" srcOrd="0" destOrd="0" presId="urn:microsoft.com/office/officeart/2018/5/layout/IconCircleLabelList"/>
    <dgm:cxn modelId="{9C87A836-E0BA-440F-B6A3-B50B5FC3407A}" srcId="{E4DAE9E7-DB2C-4BB5-8016-8F705FA13EA8}" destId="{366FF907-474C-42C2-B9EB-61E02436B839}" srcOrd="1" destOrd="0" parTransId="{C5565FCF-4C04-47EC-BFE7-0DBFDA155C6A}" sibTransId="{9E082940-838D-49C0-8EA6-E920D61CD69D}"/>
    <dgm:cxn modelId="{3C738657-FF58-4A6E-BB8E-73DFA3D5E02E}" type="presOf" srcId="{366FF907-474C-42C2-B9EB-61E02436B839}" destId="{B6D6083C-AA96-4671-91E0-EF5B00273441}" srcOrd="0" destOrd="0" presId="urn:microsoft.com/office/officeart/2018/5/layout/IconCircleLabelList"/>
    <dgm:cxn modelId="{5200A0CD-D454-4866-B03C-566408233AFD}" srcId="{E4DAE9E7-DB2C-4BB5-8016-8F705FA13EA8}" destId="{4ECA15FE-8270-4F44-91D7-88F9F0A80928}" srcOrd="0" destOrd="0" parTransId="{0AD5E317-28C5-4960-9BFF-15F3C061DDE7}" sibTransId="{A6720023-8F6A-4554-B63C-CF70FA17B181}"/>
    <dgm:cxn modelId="{E1EA8D1B-E268-44CE-987C-7A297E26C1AD}" type="presParOf" srcId="{7AD53F49-405D-4500-B002-96496C880724}" destId="{9245324B-3BB2-4EFF-8C25-95A8D6F8C423}" srcOrd="0" destOrd="0" presId="urn:microsoft.com/office/officeart/2018/5/layout/IconCircleLabelList"/>
    <dgm:cxn modelId="{58C72DE3-B6A5-40BD-99AB-50FA29323F75}" type="presParOf" srcId="{9245324B-3BB2-4EFF-8C25-95A8D6F8C423}" destId="{399DE8F3-9570-4360-8564-C82645E49544}" srcOrd="0" destOrd="0" presId="urn:microsoft.com/office/officeart/2018/5/layout/IconCircleLabelList"/>
    <dgm:cxn modelId="{2B6D6DB2-A623-441F-9733-4324B91F52EA}" type="presParOf" srcId="{9245324B-3BB2-4EFF-8C25-95A8D6F8C423}" destId="{04F4D213-6598-4A0E-97D0-31F3A60DC8C6}" srcOrd="1" destOrd="0" presId="urn:microsoft.com/office/officeart/2018/5/layout/IconCircleLabelList"/>
    <dgm:cxn modelId="{A3133ED4-599A-4AA3-B4A6-1ADB8AD6E06A}" type="presParOf" srcId="{9245324B-3BB2-4EFF-8C25-95A8D6F8C423}" destId="{F571949B-8D40-4F09-8A4A-ADDA44E9C542}" srcOrd="2" destOrd="0" presId="urn:microsoft.com/office/officeart/2018/5/layout/IconCircleLabelList"/>
    <dgm:cxn modelId="{825D4313-F0AF-4199-B463-9B2A4A25DFF3}" type="presParOf" srcId="{9245324B-3BB2-4EFF-8C25-95A8D6F8C423}" destId="{3100DF26-B40E-43BF-B9F4-10186350D682}" srcOrd="3" destOrd="0" presId="urn:microsoft.com/office/officeart/2018/5/layout/IconCircleLabelList"/>
    <dgm:cxn modelId="{FEFEF35D-DD65-4FCC-8475-8DF7F1E8E64C}" type="presParOf" srcId="{7AD53F49-405D-4500-B002-96496C880724}" destId="{3EDB7F8E-4BF7-4778-80FA-B98203F76C47}" srcOrd="1" destOrd="0" presId="urn:microsoft.com/office/officeart/2018/5/layout/IconCircleLabelList"/>
    <dgm:cxn modelId="{44DC81FA-08D0-4418-BA4A-19ABCC19017F}" type="presParOf" srcId="{7AD53F49-405D-4500-B002-96496C880724}" destId="{CDCF96E2-7791-4A7A-9C13-49382A96002D}" srcOrd="2" destOrd="0" presId="urn:microsoft.com/office/officeart/2018/5/layout/IconCircleLabelList"/>
    <dgm:cxn modelId="{E3CBD880-629D-42CA-A4F3-064014FCF0F1}" type="presParOf" srcId="{CDCF96E2-7791-4A7A-9C13-49382A96002D}" destId="{5DD9FB50-DA5F-4E29-97B7-75AF4DAF3C86}" srcOrd="0" destOrd="0" presId="urn:microsoft.com/office/officeart/2018/5/layout/IconCircleLabelList"/>
    <dgm:cxn modelId="{D1DDE2CF-DF7E-41D7-BA89-C95A7CD6F0F3}" type="presParOf" srcId="{CDCF96E2-7791-4A7A-9C13-49382A96002D}" destId="{D9E1B46D-88D3-4889-AA3D-8EB0219C1266}" srcOrd="1" destOrd="0" presId="urn:microsoft.com/office/officeart/2018/5/layout/IconCircleLabelList"/>
    <dgm:cxn modelId="{2130AE47-AC39-4103-81DE-189D8AEB9B69}" type="presParOf" srcId="{CDCF96E2-7791-4A7A-9C13-49382A96002D}" destId="{5747087F-7774-410C-ADC6-2EF1602B81F4}" srcOrd="2" destOrd="0" presId="urn:microsoft.com/office/officeart/2018/5/layout/IconCircleLabelList"/>
    <dgm:cxn modelId="{729422AE-BD70-4A46-AF85-DFD963931C1A}" type="presParOf" srcId="{CDCF96E2-7791-4A7A-9C13-49382A96002D}" destId="{B6D6083C-AA96-4671-91E0-EF5B002734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DE8F3-9570-4360-8564-C82645E49544}">
      <dsp:nvSpPr>
        <dsp:cNvPr id="0" name=""/>
        <dsp:cNvSpPr/>
      </dsp:nvSpPr>
      <dsp:spPr>
        <a:xfrm>
          <a:off x="1437169" y="19801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4D213-6598-4A0E-97D0-31F3A60DC8C6}">
      <dsp:nvSpPr>
        <dsp:cNvPr id="0" name=""/>
        <dsp:cNvSpPr/>
      </dsp:nvSpPr>
      <dsp:spPr>
        <a:xfrm>
          <a:off x="1824732" y="40736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0DF26-B40E-43BF-B9F4-10186350D682}">
      <dsp:nvSpPr>
        <dsp:cNvPr id="0" name=""/>
        <dsp:cNvSpPr/>
      </dsp:nvSpPr>
      <dsp:spPr>
        <a:xfrm>
          <a:off x="855826" y="24048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b="1" kern="1200"/>
            <a:t>Research Paper Published</a:t>
          </a:r>
          <a:endParaRPr lang="en-US" sz="2500" kern="1200"/>
        </a:p>
      </dsp:txBody>
      <dsp:txXfrm>
        <a:off x="855826" y="2404802"/>
        <a:ext cx="2981250" cy="720000"/>
      </dsp:txXfrm>
    </dsp:sp>
    <dsp:sp modelId="{5DD9FB50-DA5F-4E29-97B7-75AF4DAF3C86}">
      <dsp:nvSpPr>
        <dsp:cNvPr id="0" name=""/>
        <dsp:cNvSpPr/>
      </dsp:nvSpPr>
      <dsp:spPr>
        <a:xfrm>
          <a:off x="4940138" y="19801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1B46D-88D3-4889-AA3D-8EB0219C1266}">
      <dsp:nvSpPr>
        <dsp:cNvPr id="0" name=""/>
        <dsp:cNvSpPr/>
      </dsp:nvSpPr>
      <dsp:spPr>
        <a:xfrm>
          <a:off x="5327701" y="40736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6083C-AA96-4671-91E0-EF5B00273441}">
      <dsp:nvSpPr>
        <dsp:cNvPr id="0" name=""/>
        <dsp:cNvSpPr/>
      </dsp:nvSpPr>
      <dsp:spPr>
        <a:xfrm>
          <a:off x="4358794" y="24048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b="1" kern="1200"/>
            <a:t>Patent published</a:t>
          </a:r>
          <a:endParaRPr lang="en-US" sz="2500" kern="1200"/>
        </a:p>
      </dsp:txBody>
      <dsp:txXfrm>
        <a:off x="4358794" y="240480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B64D2A-01FB-4C94-9553-0C343116DF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2B1BF-6D9D-4612-BF9B-14C9BE9FD0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7857F3A-FE2F-4FBC-887F-598D74222CF6}" type="datetimeFigureOut">
              <a:rPr lang="en-IN"/>
              <a:pPr>
                <a:defRPr/>
              </a:pPr>
              <a:t>28-05-2023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A99A26-972A-41CA-B0FA-B2993C791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C4151DA-15DB-4E30-AB45-8257F11E4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21844-0037-4D88-9F48-B153ED9324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C3EE3-6BD2-4C04-88F3-F0E70766F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5CC147F-E9CD-4A1C-996F-611C1A65438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38A5-0DF1-4D80-9FF0-15381BB2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F210-0B2B-4858-9ED6-070C3430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693B-49C8-47F6-9E57-D7651D12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51AD3-015B-46E8-8AE2-550FFD614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4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2FEE-2251-4F2D-B645-502FBC58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CB7FD-6B4A-44F4-AFC5-949B7479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61B0E-BAFC-4783-91A1-84B08B01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4922B-DC2C-4891-8216-330C672D78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7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AB68B-ECB2-48A8-9248-64AF4857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186BC-DB1D-4776-AFBF-FAC24636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0A4B5-A847-4AF7-9C9F-2428CB14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939CD-BC7D-405C-83C9-3154F96E9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23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D2F6-8624-4A33-AB91-4F7F4623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845D5-D847-4472-9205-FFEB3D3B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6669-5DB9-4AEA-8CE5-BFB5A497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9863B-2991-4702-8723-A30AF72F06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0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62900-FB6E-407B-A036-39F76C66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30B9-65E0-4580-8F5D-32F2349F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FB0D-6955-404D-B97D-A91A0F6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0A70-891B-4520-878D-FB1D13B81A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01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5F1092-1ADA-43EA-8D71-8848A182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CB23753-373C-4159-ADAA-4DBC3C1D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8172C9-B421-4274-8C9B-B00034F7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F294-BD70-4A56-872B-8E565B82AE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70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8EA6E6E-C12B-44AE-92CC-F055F606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0E66C0-48F7-4F4C-973D-5EA4EB4F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AAF1DC-7C32-48FF-AF11-635ECB78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F45E1-2801-427F-8622-AD905CBC18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AF33401-8C52-4A43-9E25-7C2D9AB6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5BC470E-461C-425C-B9AD-F074B73B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9AAC13-B848-4544-8B23-F7E1AE64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F64DF-C9CA-43DB-9ED7-A5B7202A3D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84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846A6E1-E625-458F-91D3-6504822E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E46E41-331D-4339-9579-B0902F80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F16B9E-03E6-4174-AC74-49F20722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A96E-CAB7-44A0-83F9-AFC3FA128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35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BA69CF-DCA3-4743-8A46-4F01CD54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9EF51F-29E5-41FC-82BF-841345B7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21D7CD-993D-4070-906B-C7FB4445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05BD8-A8BF-4D31-8AC0-6243767D57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75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F6E830-CA9A-4ED5-8BF7-B5B39E26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F00948-BE79-4C21-AD9E-AB5282FF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DE4524-18CC-4236-96EE-B808AC51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4737E-DD6B-4851-941C-21406AC6A2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2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B29D195-30FB-470B-B8D3-7C2C1AF05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A06F9A-7358-4D75-B90D-3988961D2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B2AB-5627-4AC5-B949-A6962F6ED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F9A1-65D2-4A3D-9C19-08B43D39C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0C149-ABE8-42E3-B948-C2A6F9DD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F2CD951-720F-4348-9CCB-E114861F4E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>
            <a:extLst>
              <a:ext uri="{FF2B5EF4-FFF2-40B4-BE49-F238E27FC236}">
                <a16:creationId xmlns:a16="http://schemas.microsoft.com/office/drawing/2014/main" id="{3C6FBF92-83F8-4A5F-B451-BB6EB3C4E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3" y="30163"/>
            <a:ext cx="61277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04EE6E3-44C4-4781-B5B8-BC4EAB27FFDD}"/>
              </a:ext>
            </a:extLst>
          </p:cNvPr>
          <p:cNvSpPr>
            <a:spLocks noGrp="1"/>
          </p:cNvSpPr>
          <p:nvPr/>
        </p:nvSpPr>
        <p:spPr bwMode="gray">
          <a:xfrm>
            <a:off x="997527" y="387877"/>
            <a:ext cx="6987747" cy="641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Diagnosis &amp; Consultant(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EF8B4DA-6A63-4946-A60B-BAA614AEB893}"/>
              </a:ext>
            </a:extLst>
          </p:cNvPr>
          <p:cNvSpPr txBox="1"/>
          <p:nvPr/>
        </p:nvSpPr>
        <p:spPr>
          <a:xfrm>
            <a:off x="6248400" y="355529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Copperplate Gothic Bold" panose="020E0705020206020404" pitchFamily="34" charset="0"/>
              </a:rPr>
              <a:t>Team members:</a:t>
            </a:r>
          </a:p>
          <a:p>
            <a:pPr algn="ctr"/>
            <a:r>
              <a:rPr lang="en-US" sz="1400" dirty="0" err="1">
                <a:latin typeface="Arial Rounded MT Bold" panose="020F0704030504030204" pitchFamily="34" charset="0"/>
              </a:rPr>
              <a:t>Ayush</a:t>
            </a:r>
            <a:r>
              <a:rPr lang="en-US" sz="1400" dirty="0">
                <a:latin typeface="Copperplate Gothic Bold" panose="020E0705020206020404" pitchFamily="34" charset="0"/>
              </a:rPr>
              <a:t> </a:t>
            </a:r>
            <a:r>
              <a:rPr lang="en-IN" sz="1400" i="0" dirty="0">
                <a:effectLst/>
                <a:latin typeface="Arial Rounded MT Bold" panose="020F0704030504030204" pitchFamily="34" charset="0"/>
              </a:rPr>
              <a:t>Srivastava</a:t>
            </a:r>
          </a:p>
          <a:p>
            <a:pPr algn="ctr"/>
            <a:r>
              <a:rPr lang="en-IN" sz="1400" dirty="0">
                <a:latin typeface="Copperplate Gothic Bold" panose="020E0705020206020404" pitchFamily="34" charset="0"/>
              </a:rPr>
              <a:t>1900290120029</a:t>
            </a:r>
            <a:endParaRPr lang="en-US" sz="1400" dirty="0">
              <a:latin typeface="Copperplate Gothic Bold" panose="020E0705020206020404" pitchFamily="34" charset="0"/>
            </a:endParaRPr>
          </a:p>
          <a:p>
            <a:pPr algn="ctr"/>
            <a:r>
              <a:rPr lang="en-US" sz="1400" dirty="0">
                <a:latin typeface="Arial Rounded MT Bold" panose="020F0704030504030204" pitchFamily="34" charset="0"/>
              </a:rPr>
              <a:t>Ankit  Yadav </a:t>
            </a:r>
            <a:r>
              <a:rPr lang="en-US" sz="1400" dirty="0">
                <a:latin typeface="Copperplate Gothic Bold" panose="020E0705020206020404" pitchFamily="34" charset="0"/>
              </a:rPr>
              <a:t>1900290120016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16FF4-169E-4E25-AE05-68811252F7DF}"/>
              </a:ext>
            </a:extLst>
          </p:cNvPr>
          <p:cNvSpPr txBox="1"/>
          <p:nvPr/>
        </p:nvSpPr>
        <p:spPr>
          <a:xfrm>
            <a:off x="2177664" y="655984"/>
            <a:ext cx="4788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(changing the way to presenting and detection of any diagnosis.)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8CE5A-3228-4F58-BBA2-CC23E49D754B}"/>
              </a:ext>
            </a:extLst>
          </p:cNvPr>
          <p:cNvSpPr txBox="1"/>
          <p:nvPr/>
        </p:nvSpPr>
        <p:spPr>
          <a:xfrm>
            <a:off x="3703185" y="1958817"/>
            <a:ext cx="157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3B37F-F937-4E05-B174-35CFB9DBB120}"/>
              </a:ext>
            </a:extLst>
          </p:cNvPr>
          <p:cNvSpPr txBox="1"/>
          <p:nvPr/>
        </p:nvSpPr>
        <p:spPr>
          <a:xfrm>
            <a:off x="1078125" y="2367186"/>
            <a:ext cx="7075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developing an automated system is to reduce health care costs by reducing physical hospital visits, hospitalizations, and diagnostic testing procedures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8A4F3-1CCC-4188-AF1D-A3E7B2F8DE63}"/>
              </a:ext>
            </a:extLst>
          </p:cNvPr>
          <p:cNvSpPr txBox="1"/>
          <p:nvPr/>
        </p:nvSpPr>
        <p:spPr>
          <a:xfrm>
            <a:off x="457200" y="3678404"/>
            <a:ext cx="44885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pperplate Gothic Bold" panose="020E0705020206020404" pitchFamily="34" charset="0"/>
                <a:ea typeface="Times New Roman" panose="02020603050405020304" pitchFamily="18" charset="0"/>
              </a:rPr>
              <a:t>Under the Guidance of</a:t>
            </a:r>
            <a:endParaRPr lang="en-IN" sz="1400" dirty="0">
              <a:effectLst/>
              <a:latin typeface="Copperplate Gothic Bold" panose="020E0705020206020404" pitchFamily="34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Mr. Harsh </a:t>
            </a:r>
            <a:r>
              <a:rPr lang="en-US" sz="1400" dirty="0" err="1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Khatter</a:t>
            </a:r>
            <a:endParaRPr lang="en-IN" sz="1400" dirty="0"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r>
              <a:rPr lang="en-IN" sz="14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Assistant Professor</a:t>
            </a:r>
            <a:br>
              <a:rPr lang="en-IN" sz="14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</a:br>
            <a:r>
              <a:rPr lang="en-IN" sz="14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Department of Computer Science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7604A-33A4-4B26-B993-CA21106B8EB8}"/>
              </a:ext>
            </a:extLst>
          </p:cNvPr>
          <p:cNvSpPr txBox="1"/>
          <p:nvPr/>
        </p:nvSpPr>
        <p:spPr>
          <a:xfrm>
            <a:off x="2448602" y="1372130"/>
            <a:ext cx="424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Full Stack + Machine Learning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173E4-24A6-4A6E-B154-1522639E8590}"/>
              </a:ext>
            </a:extLst>
          </p:cNvPr>
          <p:cNvSpPr txBox="1"/>
          <p:nvPr/>
        </p:nvSpPr>
        <p:spPr>
          <a:xfrm>
            <a:off x="3911394" y="105642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PCS23-11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00231B-D63B-1893-D669-6426C1B5DF20}"/>
              </a:ext>
            </a:extLst>
          </p:cNvPr>
          <p:cNvSpPr txBox="1"/>
          <p:nvPr/>
        </p:nvSpPr>
        <p:spPr>
          <a:xfrm>
            <a:off x="2780484" y="133350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Dashboard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medical dashboard&#10;&#10;Description automatically generated with medium confidence">
            <a:extLst>
              <a:ext uri="{FF2B5EF4-FFF2-40B4-BE49-F238E27FC236}">
                <a16:creationId xmlns:a16="http://schemas.microsoft.com/office/drawing/2014/main" id="{40CC6AC0-9606-F498-A30A-F09BE415A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971550"/>
            <a:ext cx="6934200" cy="38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6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1F0D9-271D-2672-1007-12FD1E18002C}"/>
              </a:ext>
            </a:extLst>
          </p:cNvPr>
          <p:cNvSpPr txBox="1"/>
          <p:nvPr/>
        </p:nvSpPr>
        <p:spPr>
          <a:xfrm>
            <a:off x="1641164" y="138247"/>
            <a:ext cx="5658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Medical Records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FD0729E-B5A0-AF33-13F6-CF709A3C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85" y="971551"/>
            <a:ext cx="1691515" cy="3064578"/>
          </a:xfrm>
          <a:prstGeom prst="rect">
            <a:avLst/>
          </a:prstGeom>
        </p:spPr>
      </p:pic>
      <p:pic>
        <p:nvPicPr>
          <p:cNvPr id="11" name="Picture 10" descr="Screens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4F4030A-52C5-F8DA-5317-0A46EB057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28" y="975948"/>
            <a:ext cx="1664672" cy="3060182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3FE6BC8B-AAA5-703D-A05C-B07DE17F6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64" y="971550"/>
            <a:ext cx="1711936" cy="3060349"/>
          </a:xfrm>
          <a:prstGeom prst="rect">
            <a:avLst/>
          </a:prstGeom>
        </p:spPr>
      </p:pic>
      <p:pic>
        <p:nvPicPr>
          <p:cNvPr id="15" name="Picture 14" descr="Screens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30F023C-CD10-B338-F7FC-8D2C8C9A4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64" y="971552"/>
            <a:ext cx="1711936" cy="3064578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FA088E17-7DE4-45EA-F501-53FFE1DF7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6" y="971551"/>
            <a:ext cx="1679934" cy="30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DFE83-A8DF-2A5C-EC5B-147C3C2359D3}"/>
              </a:ext>
            </a:extLst>
          </p:cNvPr>
          <p:cNvSpPr txBox="1"/>
          <p:nvPr/>
        </p:nvSpPr>
        <p:spPr>
          <a:xfrm>
            <a:off x="381000" y="2724150"/>
            <a:ext cx="28575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</a:p>
          <a:p>
            <a:r>
              <a:rPr lang="en-IN" sz="2000" b="1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end: </a:t>
            </a:r>
            <a:r>
              <a:rPr lang="en-IN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JavaScript, </a:t>
            </a:r>
            <a:r>
              <a:rPr lang="en-IN" i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IN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i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NextJs</a:t>
            </a:r>
            <a:r>
              <a:rPr lang="en-IN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 </a:t>
            </a:r>
            <a:r>
              <a:rPr lang="en-IN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  <a:r>
              <a:rPr lang="en-IN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DA0D2-7838-0622-C02F-A0F3179F505D}"/>
              </a:ext>
            </a:extLst>
          </p:cNvPr>
          <p:cNvSpPr txBox="1"/>
          <p:nvPr/>
        </p:nvSpPr>
        <p:spPr>
          <a:xfrm>
            <a:off x="2286000" y="5186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b="1" u="sng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u="sng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IN" sz="3600" b="1" u="sng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60233-808A-6BAC-7E02-FB6D15866A3B}"/>
              </a:ext>
            </a:extLst>
          </p:cNvPr>
          <p:cNvSpPr txBox="1"/>
          <p:nvPr/>
        </p:nvSpPr>
        <p:spPr>
          <a:xfrm>
            <a:off x="6400800" y="3042976"/>
            <a:ext cx="28575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Anaconda,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Notebook, EDA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NumPy, Pandas, Matplotlib, Pandas, </a:t>
            </a:r>
            <a:r>
              <a:rPr lang="en-IN" b="0" i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&amp; DL Algorithms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Rectangle 7" descr="Robot">
            <a:extLst>
              <a:ext uri="{FF2B5EF4-FFF2-40B4-BE49-F238E27FC236}">
                <a16:creationId xmlns:a16="http://schemas.microsoft.com/office/drawing/2014/main" id="{2DD40E4E-C364-1462-A5ED-BE6327AC2625}"/>
              </a:ext>
            </a:extLst>
          </p:cNvPr>
          <p:cNvSpPr/>
          <p:nvPr/>
        </p:nvSpPr>
        <p:spPr>
          <a:xfrm>
            <a:off x="7478777" y="1566824"/>
            <a:ext cx="892447" cy="89244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9" name="Rectangle 8" descr="DJ">
            <a:extLst>
              <a:ext uri="{FF2B5EF4-FFF2-40B4-BE49-F238E27FC236}">
                <a16:creationId xmlns:a16="http://schemas.microsoft.com/office/drawing/2014/main" id="{859896B4-6E26-0691-2B4D-1DD224DEB089}"/>
              </a:ext>
            </a:extLst>
          </p:cNvPr>
          <p:cNvSpPr/>
          <p:nvPr/>
        </p:nvSpPr>
        <p:spPr>
          <a:xfrm>
            <a:off x="1219200" y="1670192"/>
            <a:ext cx="892447" cy="89244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44D57-30C7-225D-9C05-3E4C0CD328F7}"/>
              </a:ext>
            </a:extLst>
          </p:cNvPr>
          <p:cNvSpPr txBox="1"/>
          <p:nvPr/>
        </p:nvSpPr>
        <p:spPr>
          <a:xfrm>
            <a:off x="6782000" y="2642866"/>
            <a:ext cx="228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b="1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56795-8FA8-AF03-A1AB-93511CE3EFC2}"/>
              </a:ext>
            </a:extLst>
          </p:cNvPr>
          <p:cNvSpPr txBox="1"/>
          <p:nvPr/>
        </p:nvSpPr>
        <p:spPr>
          <a:xfrm>
            <a:off x="3429000" y="2691349"/>
            <a:ext cx="28575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  <a:p>
            <a:r>
              <a:rPr lang="en-I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Solidity, IPFS, Hardhat,</a:t>
            </a:r>
          </a:p>
          <a:p>
            <a:r>
              <a:rPr lang="en-I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00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eb3Js,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Web3.storage</a:t>
            </a:r>
            <a:r>
              <a:rPr lang="en-IN" sz="200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GOERLI, MetaMask,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Etherscan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Truffle.</a:t>
            </a:r>
            <a:endParaRPr lang="en-IN" i="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 descr="Doctor">
            <a:extLst>
              <a:ext uri="{FF2B5EF4-FFF2-40B4-BE49-F238E27FC236}">
                <a16:creationId xmlns:a16="http://schemas.microsoft.com/office/drawing/2014/main" id="{F807E6D3-8EBA-F2A1-D23C-1E84E724D332}"/>
              </a:ext>
            </a:extLst>
          </p:cNvPr>
          <p:cNvSpPr/>
          <p:nvPr/>
        </p:nvSpPr>
        <p:spPr>
          <a:xfrm>
            <a:off x="4390212" y="1761750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52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2" name="Title 1">
            <a:extLst>
              <a:ext uri="{FF2B5EF4-FFF2-40B4-BE49-F238E27FC236}">
                <a16:creationId xmlns:a16="http://schemas.microsoft.com/office/drawing/2014/main" id="{F5C61F56-FFAF-4DA6-BC44-C0F437E6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4468" y="261834"/>
            <a:ext cx="7533018" cy="658297"/>
          </a:xfrm>
        </p:spPr>
        <p:txBody>
          <a:bodyPr anchor="ctr">
            <a:normAutofit/>
          </a:bodyPr>
          <a:lstStyle/>
          <a:p>
            <a:pPr algn="ctr"/>
            <a:r>
              <a:rPr lang="en-IN" altLang="en-US" sz="30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 OF THE PROJECT</a:t>
            </a:r>
          </a:p>
        </p:txBody>
      </p:sp>
      <p:graphicFrame>
        <p:nvGraphicFramePr>
          <p:cNvPr id="10245" name="Content Placeholder 2">
            <a:extLst>
              <a:ext uri="{FF2B5EF4-FFF2-40B4-BE49-F238E27FC236}">
                <a16:creationId xmlns:a16="http://schemas.microsoft.com/office/drawing/2014/main" id="{B0881184-2A1B-B9F8-3752-AE950E9BA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052741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983FE7-D63D-FC39-E02E-BE7C7984E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89972"/>
            <a:ext cx="7886700" cy="993775"/>
          </a:xfrm>
        </p:spPr>
        <p:txBody>
          <a:bodyPr/>
          <a:lstStyle/>
          <a:p>
            <a:pPr algn="ctr"/>
            <a:r>
              <a:rPr lang="en-IN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62162-1890-5393-3438-38D467FD4AD1}"/>
              </a:ext>
            </a:extLst>
          </p:cNvPr>
          <p:cNvSpPr txBox="1"/>
          <p:nvPr/>
        </p:nvSpPr>
        <p:spPr>
          <a:xfrm>
            <a:off x="2171700" y="909624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https://ieeexplore.ieee.org/document/10112144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853C90-67E1-90B3-5287-71CABFF8E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74165"/>
            <a:ext cx="6172200" cy="34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D8F742-0EB3-4A53-845E-CCF3A5A2E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-118057"/>
            <a:ext cx="7886700" cy="993775"/>
          </a:xfrm>
        </p:spPr>
        <p:txBody>
          <a:bodyPr/>
          <a:lstStyle/>
          <a:p>
            <a:pPr algn="ctr"/>
            <a:r>
              <a:rPr lang="en-IN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56D08-D318-7D74-BD6B-4EA9B37A39EA}"/>
              </a:ext>
            </a:extLst>
          </p:cNvPr>
          <p:cNvSpPr txBox="1"/>
          <p:nvPr/>
        </p:nvSpPr>
        <p:spPr>
          <a:xfrm>
            <a:off x="628650" y="590550"/>
            <a:ext cx="800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Application Number- 202211064553, Indian Patent Journal Number- 47/2022, Date of Filing: 2022-11-11, Date of Publication: 2022-11-25, Title of Invention: Real-Time Automated Diagnosis &amp; Consultation System.</a:t>
            </a:r>
          </a:p>
        </p:txBody>
      </p:sp>
      <p:pic>
        <p:nvPicPr>
          <p:cNvPr id="12" name="Picture 11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6264287F-A28B-10E3-392F-0D8E70FE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8765"/>
            <a:ext cx="5796484" cy="33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8BCB386-5CD5-4192-ADC9-BB2DF6DF3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C0992-FAAE-4259-AA42-C24A9987778C}"/>
              </a:ext>
            </a:extLst>
          </p:cNvPr>
          <p:cNvSpPr txBox="1"/>
          <p:nvPr/>
        </p:nvSpPr>
        <p:spPr>
          <a:xfrm>
            <a:off x="814251" y="1694587"/>
            <a:ext cx="7677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such unprecedented times, with a fragile healthcare infrastructure, the medical facilities for people are scarce and even fewer for people with special needs. The healthcare sector got so preoccupied with Covid-19 cases that people with other ailments didn't even get a chance to avail medical assistance. So, We are here to present a model to mitigate the scarcity of facilities and the lack of medical management.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B655B6E2-AC2C-4140-ACED-C0C7A2F4D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8343" y="438150"/>
            <a:ext cx="2862671" cy="762000"/>
          </a:xfrm>
        </p:spPr>
        <p:txBody>
          <a:bodyPr/>
          <a:lstStyle/>
          <a:p>
            <a:pPr algn="ctr"/>
            <a:r>
              <a:rPr lang="en-I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8C39-C252-4C02-A2FE-94C1F63EDCBB}"/>
              </a:ext>
            </a:extLst>
          </p:cNvPr>
          <p:cNvSpPr txBox="1"/>
          <p:nvPr/>
        </p:nvSpPr>
        <p:spPr>
          <a:xfrm>
            <a:off x="633004" y="1276350"/>
            <a:ext cx="7753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Integration of clinical decision support with computer-based patient records could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Reduce medical errors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Automated Diseases Prediction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Doctor Recommendation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Online Consultation/Appointment with Labs/Doctors.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Path-labs Booking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Decentralized Patient Records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Integrate doctors and patients via an interactive and user-friendly interface so that Patients can easily utilize it in emergency situations.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F16EBE5-CB66-0F0C-1A7A-C8282B23B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5" y="971550"/>
            <a:ext cx="7490810" cy="3486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70AC6-386F-8F40-4458-0AD26A207F2D}"/>
              </a:ext>
            </a:extLst>
          </p:cNvPr>
          <p:cNvSpPr txBox="1"/>
          <p:nvPr/>
        </p:nvSpPr>
        <p:spPr>
          <a:xfrm>
            <a:off x="2780484" y="133350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16CC14-626E-80FE-C004-205445906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 b="4581"/>
          <a:stretch/>
        </p:blipFill>
        <p:spPr>
          <a:xfrm>
            <a:off x="762000" y="1047750"/>
            <a:ext cx="7715724" cy="381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A8D724-2646-F3BD-67E7-A8056BF5DE07}"/>
              </a:ext>
            </a:extLst>
          </p:cNvPr>
          <p:cNvSpPr txBox="1"/>
          <p:nvPr/>
        </p:nvSpPr>
        <p:spPr>
          <a:xfrm>
            <a:off x="2780484" y="133350"/>
            <a:ext cx="2697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 Features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61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chat or text message, website&#10;&#10;Description automatically generated">
            <a:extLst>
              <a:ext uri="{FF2B5EF4-FFF2-40B4-BE49-F238E27FC236}">
                <a16:creationId xmlns:a16="http://schemas.microsoft.com/office/drawing/2014/main" id="{21E1F0B7-BA19-BFC5-F716-AF035A21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9402"/>
          <a:stretch/>
        </p:blipFill>
        <p:spPr>
          <a:xfrm>
            <a:off x="609600" y="1200150"/>
            <a:ext cx="7177200" cy="335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53BD36-197F-6A15-3E38-439BC3BFFB38}"/>
              </a:ext>
            </a:extLst>
          </p:cNvPr>
          <p:cNvSpPr txBox="1"/>
          <p:nvPr/>
        </p:nvSpPr>
        <p:spPr>
          <a:xfrm>
            <a:off x="2072457" y="133350"/>
            <a:ext cx="425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Module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3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D6988C83-D615-BC06-AAB3-59F4C273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4018"/>
          <a:stretch/>
        </p:blipFill>
        <p:spPr>
          <a:xfrm>
            <a:off x="762000" y="971550"/>
            <a:ext cx="73392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E28EF-5D88-E399-9F39-6C2643FAE0CF}"/>
              </a:ext>
            </a:extLst>
          </p:cNvPr>
          <p:cNvSpPr txBox="1"/>
          <p:nvPr/>
        </p:nvSpPr>
        <p:spPr>
          <a:xfrm>
            <a:off x="2180672" y="131279"/>
            <a:ext cx="4782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Disease prediction module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40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15AE7-67DA-3796-7BE4-E3D8E236CEA8}"/>
              </a:ext>
            </a:extLst>
          </p:cNvPr>
          <p:cNvSpPr txBox="1"/>
          <p:nvPr/>
        </p:nvSpPr>
        <p:spPr>
          <a:xfrm>
            <a:off x="3276600" y="170619"/>
            <a:ext cx="3209016" cy="86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 module</a:t>
            </a:r>
          </a:p>
        </p:txBody>
      </p:sp>
      <p:pic>
        <p:nvPicPr>
          <p:cNvPr id="2" name="Picture 1" descr="A person looking at another person&#10;&#10;Description automatically generated with low confidence">
            <a:extLst>
              <a:ext uri="{FF2B5EF4-FFF2-40B4-BE49-F238E27FC236}">
                <a16:creationId xmlns:a16="http://schemas.microsoft.com/office/drawing/2014/main" id="{0A941B9A-9242-B527-48B1-6B639AAB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10095"/>
          <a:stretch/>
        </p:blipFill>
        <p:spPr>
          <a:xfrm>
            <a:off x="495300" y="1210638"/>
            <a:ext cx="8153400" cy="37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FB067-3AC7-216D-059C-5805D59047CE}"/>
              </a:ext>
            </a:extLst>
          </p:cNvPr>
          <p:cNvSpPr txBox="1"/>
          <p:nvPr/>
        </p:nvSpPr>
        <p:spPr>
          <a:xfrm>
            <a:off x="691997" y="3232317"/>
            <a:ext cx="3906395" cy="2052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b="1" u="sng" dirty="0">
                <a:latin typeface="+mj-lt"/>
                <a:ea typeface="+mj-ea"/>
                <a:cs typeface="+mj-cs"/>
              </a:rPr>
              <a:t>All diseases available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286023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8DA5D3-23A9-A2F1-D064-6A05D3203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5659" r="26656" b="5682"/>
          <a:stretch/>
        </p:blipFill>
        <p:spPr>
          <a:xfrm>
            <a:off x="5750784" y="238421"/>
            <a:ext cx="2143305" cy="21898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0AFFA5-FB09-9463-1F40-33C794E1E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t="5789" r="18590" b="5444"/>
          <a:stretch/>
        </p:blipFill>
        <p:spPr>
          <a:xfrm>
            <a:off x="5579877" y="2621626"/>
            <a:ext cx="2725923" cy="2161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6F682-EFFA-F517-814A-DE6962CF2FA6}"/>
              </a:ext>
            </a:extLst>
          </p:cNvPr>
          <p:cNvSpPr txBox="1"/>
          <p:nvPr/>
        </p:nvSpPr>
        <p:spPr>
          <a:xfrm>
            <a:off x="734193" y="833759"/>
            <a:ext cx="502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+mj-lt"/>
                <a:ea typeface="+mj-ea"/>
                <a:cs typeface="+mj-cs"/>
              </a:rPr>
              <a:t>Doctor Recommendation </a:t>
            </a:r>
          </a:p>
          <a:p>
            <a:r>
              <a:rPr lang="en-US" sz="2800" b="1" u="sng" dirty="0">
                <a:latin typeface="+mj-lt"/>
                <a:ea typeface="+mj-ea"/>
                <a:cs typeface="+mj-cs"/>
              </a:rPr>
              <a:t>Module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9165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4929</TotalTime>
  <Words>355</Words>
  <Application>Microsoft Office PowerPoint</Application>
  <PresentationFormat>On-screen Show (16:9)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Copperplate Gothic Bold</vt:lpstr>
      <vt:lpstr>Times New Roman</vt:lpstr>
      <vt:lpstr>Wingdings</vt:lpstr>
      <vt:lpstr>Wingdings 3</vt:lpstr>
      <vt:lpstr>Office Theme</vt:lpstr>
      <vt:lpstr>PowerPoint Presentation</vt:lpstr>
      <vt:lpstr>PROBLEM STATEMENT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 OF THE PROJECT</vt:lpstr>
      <vt:lpstr>Research Paper</vt:lpstr>
      <vt:lpstr>Patent</vt:lpstr>
    </vt:vector>
  </TitlesOfParts>
  <Company>&lt;arabianhorse&gt;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applications of Computers in pharmacy?</dc:title>
  <dc:creator>Naseem Ahmed Khan</dc:creator>
  <cp:lastModifiedBy>Ankit Yadav</cp:lastModifiedBy>
  <cp:revision>733</cp:revision>
  <dcterms:created xsi:type="dcterms:W3CDTF">2010-08-24T00:35:57Z</dcterms:created>
  <dcterms:modified xsi:type="dcterms:W3CDTF">2023-05-28T19:33:58Z</dcterms:modified>
</cp:coreProperties>
</file>